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35" r:id="rId2"/>
  </p:sldMasterIdLst>
  <p:notesMasterIdLst>
    <p:notesMasterId r:id="rId15"/>
  </p:notesMasterIdLst>
  <p:sldIdLst>
    <p:sldId id="266" r:id="rId3"/>
    <p:sldId id="267" r:id="rId4"/>
    <p:sldId id="268" r:id="rId5"/>
    <p:sldId id="269" r:id="rId6"/>
    <p:sldId id="279" r:id="rId7"/>
    <p:sldId id="270" r:id="rId8"/>
    <p:sldId id="271" r:id="rId9"/>
    <p:sldId id="280" r:id="rId10"/>
    <p:sldId id="273" r:id="rId11"/>
    <p:sldId id="274" r:id="rId12"/>
    <p:sldId id="281" r:id="rId13"/>
    <p:sldId id="275" r:id="rId14"/>
  </p:sldIdLst>
  <p:sldSz cx="9144000" cy="6858000" type="screen4x3"/>
  <p:notesSz cx="6938963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7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6884" cy="461804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0473" y="0"/>
            <a:ext cx="3006884" cy="461804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131B6DDE-7E7F-488F-AE1D-D1FF26A4CE85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897" y="4387136"/>
            <a:ext cx="5551170" cy="4156234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06884" cy="461804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0473" y="8772668"/>
            <a:ext cx="3006884" cy="461804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553CC6C4-49EF-4A63-AF89-DD784DA0E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0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CC6C4-49EF-4A63-AF89-DD784DA0E2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01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CC6C4-49EF-4A63-AF89-DD784DA0E2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3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354" y="2494732"/>
            <a:ext cx="7773293" cy="1470049"/>
          </a:xfrm>
        </p:spPr>
        <p:txBody>
          <a:bodyPr anchor="b"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4071938"/>
            <a:ext cx="6400354" cy="1567160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5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485" y="2786063"/>
            <a:ext cx="8251031" cy="1626319"/>
          </a:xfrm>
        </p:spPr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9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14375" y="1783706"/>
            <a:ext cx="7715250" cy="1470049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14375" y="3391049"/>
            <a:ext cx="7715250" cy="1752451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marL="0" indent="0" algn="ctr">
              <a:buNone/>
              <a:defRPr>
                <a:solidFill>
                  <a:srgbClr val="53585F"/>
                </a:solidFill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4375" y="1232297"/>
            <a:ext cx="7715250" cy="442108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ctr"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SECTION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46484" y="1017984"/>
            <a:ext cx="7715250" cy="1607344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4200" b="0">
                <a:solidFill>
                  <a:srgbClr val="53585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646" y="2732484"/>
            <a:ext cx="7715250" cy="3214688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baseline="0">
                <a:solidFill>
                  <a:srgbClr val="53585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 for small amount of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1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6484" y="375047"/>
            <a:ext cx="7715250" cy="878681"/>
          </a:xfrm>
          <a:prstGeom prst="rect">
            <a:avLst/>
          </a:prstGeom>
        </p:spPr>
        <p:txBody>
          <a:bodyPr lIns="64291" tIns="32146" rIns="64291" bIns="32146" anchor="t"/>
          <a:lstStyle>
            <a:lvl1pPr algn="l">
              <a:defRPr sz="4200" b="0">
                <a:solidFill>
                  <a:srgbClr val="53585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646" y="1339453"/>
            <a:ext cx="7715250" cy="46077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baseline="0">
                <a:solidFill>
                  <a:srgbClr val="53585F"/>
                </a:solidFill>
              </a:defRPr>
            </a:lvl1pPr>
            <a:lvl2pPr>
              <a:defRPr>
                <a:solidFill>
                  <a:srgbClr val="53585F"/>
                </a:solidFill>
              </a:defRPr>
            </a:lvl2pPr>
            <a:lvl3pPr>
              <a:defRPr>
                <a:solidFill>
                  <a:srgbClr val="53585F"/>
                </a:solidFill>
              </a:defRPr>
            </a:lvl3pPr>
            <a:lvl4pPr>
              <a:defRPr>
                <a:solidFill>
                  <a:srgbClr val="53585F"/>
                </a:solidFill>
              </a:defRPr>
            </a:lvl4pPr>
            <a:lvl5pPr>
              <a:defRPr>
                <a:solidFill>
                  <a:srgbClr val="53585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 for long amount of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4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eorgetown.jpg"/>
          <p:cNvPicPr>
            <a:picLocks noChangeAspect="1"/>
          </p:cNvPicPr>
          <p:nvPr userDrawn="1"/>
        </p:nvPicPr>
        <p:blipFill>
          <a:blip r:embed="rId2"/>
          <a:srcRect l="4988" t="1701" r="5241" b="1701"/>
          <a:stretch>
            <a:fillRect/>
          </a:stretch>
        </p:blipFill>
        <p:spPr bwMode="auto">
          <a:xfrm>
            <a:off x="455414" y="325934"/>
            <a:ext cx="3898925" cy="5593333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  <p:pic>
        <p:nvPicPr>
          <p:cNvPr id="4" name="Picture 2" descr="fall_in_co_4x3.jpg"/>
          <p:cNvPicPr>
            <a:picLocks noChangeAspect="1"/>
          </p:cNvPicPr>
          <p:nvPr userDrawn="1"/>
        </p:nvPicPr>
        <p:blipFill>
          <a:blip r:embed="rId3"/>
          <a:srcRect l="64" t="122" r="64" b="11899"/>
          <a:stretch>
            <a:fillRect/>
          </a:stretch>
        </p:blipFill>
        <p:spPr bwMode="auto">
          <a:xfrm>
            <a:off x="4796359" y="324818"/>
            <a:ext cx="3900041" cy="2577331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  <p:pic>
        <p:nvPicPr>
          <p:cNvPr id="5" name="Picture 3" descr="convention_4x3.jpg"/>
          <p:cNvPicPr>
            <a:picLocks noChangeAspect="1"/>
          </p:cNvPicPr>
          <p:nvPr userDrawn="1"/>
        </p:nvPicPr>
        <p:blipFill>
          <a:blip r:embed="rId4"/>
          <a:srcRect t="4950" b="7001"/>
          <a:stretch>
            <a:fillRect/>
          </a:stretch>
        </p:blipFill>
        <p:spPr bwMode="auto">
          <a:xfrm>
            <a:off x="4795242" y="3343052"/>
            <a:ext cx="3902273" cy="2576215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620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8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/>
          </p:cNvSpPr>
          <p:nvPr>
            <p:ph type="title"/>
          </p:nvPr>
        </p:nvSpPr>
        <p:spPr bwMode="auto">
          <a:xfrm>
            <a:off x="446485" y="2732485"/>
            <a:ext cx="8251031" cy="1626319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ebuchet MS" pitchFamily="-100" charset="0"/>
              </a:rPr>
              <a:t>Click to edit </a:t>
            </a:r>
            <a:br>
              <a:rPr lang="en-US" dirty="0">
                <a:sym typeface="Trebuchet MS" pitchFamily="-100" charset="0"/>
              </a:rPr>
            </a:br>
            <a:r>
              <a:rPr lang="en-US" dirty="0">
                <a:sym typeface="Trebuchet MS" pitchFamily="-100" charset="0"/>
              </a:rPr>
              <a:t>Master title style</a:t>
            </a: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0" y="5723930"/>
            <a:ext cx="9161859" cy="11463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5C6670"/>
              </a:solidFill>
              <a:sym typeface="Trebuchet MS" pitchFamily="-100" charset="0"/>
            </a:endParaRPr>
          </a:p>
        </p:txBody>
      </p:sp>
      <p:pic>
        <p:nvPicPr>
          <p:cNvPr id="1031" name="Picture 7" descr="CO_logo_primary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393281" y="284634"/>
            <a:ext cx="2331765" cy="217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o_cdhs__dept_300_rgb.png"/>
          <p:cNvPicPr>
            <a:picLocks noChangeAspect="1"/>
          </p:cNvPicPr>
          <p:nvPr userDrawn="1"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6" y="5993051"/>
            <a:ext cx="3678162" cy="5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4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xStyles>
    <p:titleStyle>
      <a:lvl1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321457" algn="ctr" defTabSz="410751" rtl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642915" algn="ctr" defTabSz="410751" rtl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964372" algn="ctr" defTabSz="410751" rtl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285829" algn="ctr" defTabSz="410751" rtl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241093" indent="-241093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160729" indent="160729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321457" indent="321457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482186" indent="482186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642915" indent="642915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964372" algn="l" defTabSz="410751" rtl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285829" algn="l" defTabSz="410751" rtl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1607287" algn="l" defTabSz="410751" rtl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1928744" algn="l" defTabSz="410751" rtl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/>
          </p:cNvSpPr>
          <p:nvPr/>
        </p:nvSpPr>
        <p:spPr bwMode="auto">
          <a:xfrm>
            <a:off x="0" y="6268641"/>
            <a:ext cx="9161859" cy="6094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C667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5C6670"/>
              </a:solidFill>
              <a:sym typeface="Trebuchet MS" pitchFamily="-100" charset="0"/>
            </a:endParaRPr>
          </a:p>
        </p:txBody>
      </p:sp>
      <p:pic>
        <p:nvPicPr>
          <p:cNvPr id="9219" name="Picture 3" descr="CO_logo_horizontal_white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353839" y="6282035"/>
            <a:ext cx="2035969" cy="51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7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</p:sldLayoutIdLst>
  <p:txStyles>
    <p:titleStyle>
      <a:lvl1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410751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321457" algn="ctr" defTabSz="410751" rtl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642915" algn="ctr" defTabSz="410751" rtl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964372" algn="ctr" defTabSz="410751" rtl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285829" algn="ctr" defTabSz="410751" rtl="0" fontAlgn="base" hangingPunct="0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241093" indent="-241093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160729" indent="160729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321457" indent="321457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482186" indent="482186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642915" indent="642915" algn="l" defTabSz="410751" rtl="0" eaLnBrk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964372" algn="l" defTabSz="410751" rtl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285829" algn="l" defTabSz="410751" rtl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1607287" algn="l" defTabSz="410751" rtl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1928744" algn="l" defTabSz="410751" rtl="0" fontAlgn="base" hangingPunct="0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ry.hoefler@state.co.u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85" y="2839642"/>
            <a:ext cx="8251031" cy="1626319"/>
          </a:xfrm>
        </p:spPr>
        <p:txBody>
          <a:bodyPr/>
          <a:lstStyle/>
          <a:p>
            <a:r>
              <a:rPr lang="en-US" sz="4000" dirty="0" smtClean="0"/>
              <a:t>Mary </a:t>
            </a:r>
            <a:r>
              <a:rPr lang="en-US" sz="4000" dirty="0" err="1" smtClean="0"/>
              <a:t>Hoefler</a:t>
            </a:r>
            <a:r>
              <a:rPr lang="en-US" sz="4000" dirty="0" smtClean="0"/>
              <a:t>, MS, LCSW</a:t>
            </a:r>
            <a:r>
              <a:rPr lang="en-US" sz="2500" dirty="0"/>
              <a:t/>
            </a:r>
            <a:br>
              <a:rPr lang="en-US" sz="2500" dirty="0"/>
            </a:br>
            <a:r>
              <a:rPr lang="en-US" sz="4000" dirty="0"/>
              <a:t> Office of Behavioral Health</a:t>
            </a:r>
            <a:r>
              <a:rPr lang="en-US" sz="2500" dirty="0"/>
              <a:t/>
            </a:r>
            <a:br>
              <a:rPr lang="en-US" sz="2500" dirty="0"/>
            </a:br>
            <a:r>
              <a:rPr lang="en-US" sz="3600" dirty="0" smtClean="0">
                <a:hlinkClick r:id="rId2"/>
              </a:rPr>
              <a:t>mary.hoefler@state.co.us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303.866.7518 Office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930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Current Status </a:t>
            </a:r>
            <a:r>
              <a:rPr lang="en-US" u="sng" dirty="0" err="1"/>
              <a:t>Con’t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Expanded hours for walk-in crisis </a:t>
            </a:r>
            <a:r>
              <a:rPr lang="en-US" sz="2400" dirty="0" smtClean="0"/>
              <a:t>evaluation – 24/7 locations throughout the state. Consumer-facing services.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Crisis beds 1-5 </a:t>
            </a:r>
            <a:r>
              <a:rPr lang="en-US" sz="2400" dirty="0" smtClean="0"/>
              <a:t>days – Crisis Stabilization Units (</a:t>
            </a:r>
            <a:r>
              <a:rPr lang="en-US" sz="2400" b="1" dirty="0" smtClean="0"/>
              <a:t>Crisis</a:t>
            </a:r>
            <a:r>
              <a:rPr lang="en-US" sz="2400" dirty="0" smtClean="0"/>
              <a:t> </a:t>
            </a:r>
            <a:r>
              <a:rPr lang="en-US" sz="2400" b="1" dirty="0" smtClean="0"/>
              <a:t>Clinician </a:t>
            </a:r>
            <a:r>
              <a:rPr lang="en-US" sz="2400" b="1" dirty="0"/>
              <a:t>referred</a:t>
            </a:r>
            <a:r>
              <a:rPr lang="en-US" sz="2400" dirty="0" smtClean="0"/>
              <a:t>). Individual may be on a mental health hold or accept treatment voluntarily. Sites are all 27-65 designated.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In-home Respite / Residential respite beds 1-14 days </a:t>
            </a:r>
            <a:r>
              <a:rPr lang="en-US" sz="2400" dirty="0" smtClean="0"/>
              <a:t>(</a:t>
            </a:r>
            <a:r>
              <a:rPr lang="en-US" sz="2400" b="1" dirty="0" smtClean="0"/>
              <a:t>Crisis Clinician </a:t>
            </a:r>
            <a:r>
              <a:rPr lang="en-US" sz="2400" b="1" dirty="0"/>
              <a:t>referred</a:t>
            </a:r>
            <a:r>
              <a:rPr lang="en-US" sz="2400" dirty="0" smtClean="0"/>
              <a:t>). Voluntary individuals only. Peer / para-professionally managed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5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Current Status </a:t>
            </a:r>
            <a:r>
              <a:rPr lang="en-US" u="sng" dirty="0" err="1"/>
              <a:t>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Increased mobile outreach (Hotline and local/regional dispatch) – may be in conjunction with first </a:t>
            </a:r>
            <a:r>
              <a:rPr lang="en-US" sz="2400" dirty="0" smtClean="0"/>
              <a:t>responders. Respond to home, school, church, senior center, etc. Urban 1 hour; rural/frontier 2 hour response time.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Operational </a:t>
            </a:r>
            <a:r>
              <a:rPr lang="en-US" sz="2400" dirty="0" smtClean="0"/>
              <a:t>December </a:t>
            </a:r>
            <a:r>
              <a:rPr lang="en-US" sz="2400" dirty="0"/>
              <a:t>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1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8800" dirty="0"/>
              <a:t>QUESTIONS???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76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Senate Bill 266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Components of the BH crisis response system will reflect  a continuum of care from crisis response through stabilization and safe return to the community with adequate support for transitions to each </a:t>
            </a:r>
            <a:r>
              <a:rPr lang="en-US" dirty="0" smtClean="0"/>
              <a:t>stage. “No wrong door”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24 hour statewide telephone crisis service – hotline and warm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Walk-in crisis services and crisis stabilization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Mobile crisis services and units that are linked to the walk-in services and crisis respite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Senate Bill </a:t>
            </a:r>
            <a:r>
              <a:rPr lang="en-US" u="sng" dirty="0" err="1"/>
              <a:t>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153400" cy="50291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Residential and respite crisis services that are linked to the walk-in crisis services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Serve individuals regardless of their ability to pay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 part of a continuum of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Utilize peer supports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Specialized services for children/adolescents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Incorporate different response mechanisms utilized between mental health and substance use disorder </a:t>
            </a:r>
            <a:r>
              <a:rPr lang="en-US" sz="2000" dirty="0" smtClean="0"/>
              <a:t>crises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FY 14-15 amount appropriated 25.5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99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u="sng" dirty="0" smtClean="0"/>
              <a:t>Inventory of Services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17 community MH clinics ; 7 specialty clinics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SUD services delivered through Managed Service Organizations; 331 licensed SUD treatment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2 state psychiatric hospitals (Ft Logan, Pueblo)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BH care accessed </a:t>
            </a:r>
            <a:r>
              <a:rPr lang="en-US" sz="2800" dirty="0"/>
              <a:t>through primary care settings, especially in rural/frontier areas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62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Inventory of Services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6" y="1339453"/>
            <a:ext cx="7924354" cy="48327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Aside from primary care settings, people access care through other safety net providers (in addition to CMHCs and Substance Use Disorder organizations)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Rural Health Clinics, School-Based Health Clinics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Federally Qualified Health Centers are a major source of primary care-based MH and SUD treatment. 133 clinic sites in 33 counties.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Many FQHCs offer integrated behavioral health care treatment, often in collaboration with mental health providers. The level of integration and models for care utilized differs site to site.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60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772400" cy="990600"/>
          </a:xfrm>
        </p:spPr>
        <p:txBody>
          <a:bodyPr/>
          <a:lstStyle/>
          <a:p>
            <a:pPr algn="ctr"/>
            <a:r>
              <a:rPr lang="en-US" u="sng" dirty="0" smtClean="0"/>
              <a:t>General Facts… </a:t>
            </a:r>
            <a:br>
              <a:rPr lang="en-US" u="sng" dirty="0" smtClean="0"/>
            </a:br>
            <a:r>
              <a:rPr lang="en-US" sz="1800" i="0" dirty="0" smtClean="0"/>
              <a:t>WICHE Report 2/2013</a:t>
            </a:r>
            <a:endParaRPr lang="en-US" sz="1800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4724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3 in </a:t>
            </a:r>
            <a:r>
              <a:rPr lang="en-US" sz="2200" dirty="0" smtClean="0"/>
              <a:t>5 Coloradans </a:t>
            </a:r>
            <a:r>
              <a:rPr lang="en-US" sz="2200" dirty="0"/>
              <a:t>are in need of MH </a:t>
            </a:r>
            <a:r>
              <a:rPr lang="en-US" sz="2200" dirty="0" smtClean="0"/>
              <a:t>or </a:t>
            </a:r>
            <a:r>
              <a:rPr lang="en-US" sz="2200" dirty="0"/>
              <a:t>sub </a:t>
            </a:r>
            <a:r>
              <a:rPr lang="en-US" sz="2200" dirty="0" smtClean="0"/>
              <a:t>abuse care (&gt;1.5 million); &lt;1/3 receive adequate care; 1 in 2 have a severe need (450,000)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# </a:t>
            </a:r>
            <a:r>
              <a:rPr lang="en-US" sz="2200" dirty="0"/>
              <a:t>of MH and SUD practitioners have </a:t>
            </a:r>
            <a:r>
              <a:rPr lang="en-US" sz="2200" dirty="0" smtClean="0"/>
              <a:t>increased in past ten years, </a:t>
            </a:r>
            <a:r>
              <a:rPr lang="en-US" sz="2200" dirty="0"/>
              <a:t>but still too few providers with specialized </a:t>
            </a:r>
            <a:r>
              <a:rPr lang="en-US" sz="2200" dirty="0" smtClean="0"/>
              <a:t>skills willing to serve those with the most complex needs (Dual or Multi dx, DD, TBI)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Greatest need in rural and frontier areas (82% of practicing psychiatrists, 86% of child psychiatrists and essentially all </a:t>
            </a:r>
            <a:r>
              <a:rPr lang="en-US" sz="2200" dirty="0" smtClean="0"/>
              <a:t>addiction </a:t>
            </a:r>
            <a:r>
              <a:rPr lang="en-US" sz="2200" dirty="0"/>
              <a:t>specialists </a:t>
            </a:r>
            <a:r>
              <a:rPr lang="en-US" sz="2200" dirty="0" smtClean="0"/>
              <a:t>are in </a:t>
            </a:r>
            <a:r>
              <a:rPr lang="en-US" sz="2200" dirty="0"/>
              <a:t>the Denver and CO Springs area)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469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More Facts </a:t>
            </a:r>
            <a:r>
              <a:rPr lang="en-US" u="sng" dirty="0" err="1"/>
              <a:t>Con’t</a:t>
            </a:r>
            <a:r>
              <a:rPr lang="en-US" u="sng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924800" cy="4953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In </a:t>
            </a:r>
            <a:r>
              <a:rPr lang="en-US" sz="2200" dirty="0"/>
              <a:t>2012 number of suicide deaths reached an all-time high with 1,053 completed suicides (an increase of 15.8% in just one year). This is the highest number and rate of suicide deaths ever recorded in the state. In 2013, 1,004 deaths by </a:t>
            </a:r>
            <a:r>
              <a:rPr lang="en-US" sz="2200" dirty="0" smtClean="0"/>
              <a:t>suicide. CO is </a:t>
            </a:r>
            <a:r>
              <a:rPr lang="en-US" sz="2200" dirty="0"/>
              <a:t>consistently among the ten states with the highest suicide rates </a:t>
            </a:r>
            <a:r>
              <a:rPr lang="en-US" sz="2200" dirty="0" smtClean="0"/>
              <a:t>nationally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Number </a:t>
            </a:r>
            <a:r>
              <a:rPr lang="en-US" sz="2200" dirty="0"/>
              <a:t>of suicide deaths in 2013 exceeded the number of deaths from homicide(186), MVA(507), influenza and pneumonia(608), breast CA(537), HIV(58)and Diabetes(786)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2013, 2</a:t>
            </a:r>
            <a:r>
              <a:rPr lang="en-US" sz="2200" baseline="30000" dirty="0"/>
              <a:t>nd</a:t>
            </a:r>
            <a:r>
              <a:rPr lang="en-US" sz="2200" dirty="0"/>
              <a:t> leading cause of death for ages 10-24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2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Capacity of Crisis System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17 different crisis number across the CMHC regions, including Metro Crisis (Rocky Mountain Crisis Partners)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Bed capacity has decreased over the past ten years with multiple acute psych units closing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73% of Colorado’s 64 counties are identified as rural or frontier (rural suicide rates higher than urban)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381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Hotline / Warm Line live on 8/1/14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u="sng" dirty="0"/>
              <a:t>1.844.493.TALK (8255)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Rocky Mountain Crisis Partners, </a:t>
            </a:r>
            <a:r>
              <a:rPr lang="en-US" sz="2400" dirty="0"/>
              <a:t>received the award to implement the new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Hotline vs warm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Interface with rescue services, first responders, local/regional mobile dispatch, </a:t>
            </a:r>
            <a:r>
              <a:rPr lang="en-US" sz="2400" dirty="0" err="1"/>
              <a:t>etc</a:t>
            </a:r>
            <a:endParaRPr lang="en-US" sz="2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1302957"/>
      </p:ext>
    </p:extLst>
  </p:cSld>
  <p:clrMapOvr>
    <a:masterClrMapping/>
  </p:clrMapOvr>
</p:sld>
</file>

<file path=ppt/theme/theme1.xml><?xml version="1.0" encoding="utf-8"?>
<a:theme xmlns:a="http://schemas.openxmlformats.org/drawingml/2006/main" name="8_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DPA_colors">
      <a:dk1>
        <a:srgbClr val="4A535D"/>
      </a:dk1>
      <a:lt1>
        <a:srgbClr val="FFFFFF"/>
      </a:lt1>
      <a:dk2>
        <a:srgbClr val="FFFFFF"/>
      </a:dk2>
      <a:lt2>
        <a:srgbClr val="4A535D"/>
      </a:lt2>
      <a:accent1>
        <a:srgbClr val="188530"/>
      </a:accent1>
      <a:accent2>
        <a:srgbClr val="46B4D5"/>
      </a:accent2>
      <a:accent3>
        <a:srgbClr val="C7C9C9"/>
      </a:accent3>
      <a:accent4>
        <a:srgbClr val="BA7F22"/>
      </a:accent4>
      <a:accent5>
        <a:srgbClr val="4A535D"/>
      </a:accent5>
      <a:accent6>
        <a:srgbClr val="188530"/>
      </a:accent6>
      <a:hlink>
        <a:srgbClr val="BA7F22"/>
      </a:hlink>
      <a:folHlink>
        <a:srgbClr val="BA7F22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1472</TotalTime>
  <Words>707</Words>
  <Application>Microsoft Office PowerPoint</Application>
  <PresentationFormat>On-screen Show (4:3)</PresentationFormat>
  <Paragraphs>52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8_Office Theme</vt:lpstr>
      <vt:lpstr>2_Office Theme</vt:lpstr>
      <vt:lpstr>Mary Hoefler, MS, LCSW  Office of Behavioral Health mary.hoefler@state.co.us 303.866.7518 Office  </vt:lpstr>
      <vt:lpstr>Senate Bill 266</vt:lpstr>
      <vt:lpstr>Senate Bill Con’t</vt:lpstr>
      <vt:lpstr>Inventory of Services</vt:lpstr>
      <vt:lpstr>Inventory of Services</vt:lpstr>
      <vt:lpstr>General Facts…  WICHE Report 2/2013</vt:lpstr>
      <vt:lpstr>More Facts Con’t…</vt:lpstr>
      <vt:lpstr>Capacity of Crisis System</vt:lpstr>
      <vt:lpstr>Current Status</vt:lpstr>
      <vt:lpstr>Current Status Con’t</vt:lpstr>
      <vt:lpstr>Current Status Con’t</vt:lpstr>
      <vt:lpstr>PowerPoint Presentation</vt:lpstr>
    </vt:vector>
  </TitlesOfParts>
  <Company>CDHS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 Hoefler, MS, LCSW  Office of Behavioral Health mary.hoefler@state.co.us 303.866.7518 Office</dc:title>
  <dc:creator>CDHS</dc:creator>
  <cp:lastModifiedBy>Christine Harms</cp:lastModifiedBy>
  <cp:revision>37</cp:revision>
  <cp:lastPrinted>2014-09-11T19:46:42Z</cp:lastPrinted>
  <dcterms:created xsi:type="dcterms:W3CDTF">2014-08-27T19:24:52Z</dcterms:created>
  <dcterms:modified xsi:type="dcterms:W3CDTF">2015-03-05T23:32:45Z</dcterms:modified>
</cp:coreProperties>
</file>